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 id="2147483731" r:id="rId2"/>
  </p:sldMasterIdLst>
  <p:notesMasterIdLst>
    <p:notesMasterId r:id="rId9"/>
  </p:notesMasterIdLst>
  <p:handoutMasterIdLst>
    <p:handoutMasterId r:id="rId10"/>
  </p:handoutMasterIdLst>
  <p:sldIdLst>
    <p:sldId id="257" r:id="rId3"/>
    <p:sldId id="258" r:id="rId4"/>
    <p:sldId id="259" r:id="rId5"/>
    <p:sldId id="260" r:id="rId6"/>
    <p:sldId id="263" r:id="rId7"/>
    <p:sldId id="264" r:id="rId8"/>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57" autoAdjust="0"/>
    <p:restoredTop sz="94660"/>
  </p:normalViewPr>
  <p:slideViewPr>
    <p:cSldViewPr>
      <p:cViewPr varScale="1">
        <p:scale>
          <a:sx n="74" d="100"/>
          <a:sy n="74" d="100"/>
        </p:scale>
        <p:origin x="178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smtClean="0"/>
            </a:lvl1pPr>
          </a:lstStyle>
          <a:p>
            <a:pPr>
              <a:defRPr/>
            </a:pPr>
            <a:endParaRPr lang="en-US"/>
          </a:p>
        </p:txBody>
      </p:sp>
      <p:sp>
        <p:nvSpPr>
          <p:cNvPr id="144387"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3C0C7D05-3AC5-4FD9-980B-DF50C16BCF3D}" type="datetimeFigureOut">
              <a:rPr lang="en-US"/>
              <a:pPr>
                <a:defRPr/>
              </a:pPr>
              <a:t>7/15/2015</a:t>
            </a:fld>
            <a:endParaRPr lang="en-US"/>
          </a:p>
        </p:txBody>
      </p:sp>
      <p:sp>
        <p:nvSpPr>
          <p:cNvPr id="144388"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smtClean="0"/>
            </a:lvl1pPr>
          </a:lstStyle>
          <a:p>
            <a:pPr>
              <a:defRPr/>
            </a:pPr>
            <a:endParaRPr lang="en-US"/>
          </a:p>
        </p:txBody>
      </p:sp>
      <p:sp>
        <p:nvSpPr>
          <p:cNvPr id="144389"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smtClean="0"/>
            </a:lvl1pPr>
          </a:lstStyle>
          <a:p>
            <a:pPr>
              <a:defRPr/>
            </a:pPr>
            <a:fld id="{AA944EDB-64BB-48A6-8E29-C53419F49505}" type="slidenum">
              <a:rPr lang="en-US"/>
              <a:pPr>
                <a:defRPr/>
              </a:pPr>
              <a:t>‹#›</a:t>
            </a:fld>
            <a:endParaRPr lang="en-US"/>
          </a:p>
        </p:txBody>
      </p:sp>
    </p:spTree>
    <p:extLst>
      <p:ext uri="{BB962C8B-B14F-4D97-AF65-F5344CB8AC3E}">
        <p14:creationId xmlns:p14="http://schemas.microsoft.com/office/powerpoint/2010/main" val="15495277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749B1BC-4088-4A99-B4DF-612AA00B1ED8}" type="datetimeFigureOut">
              <a:rPr lang="en-US"/>
              <a:pPr>
                <a:defRPr/>
              </a:pPr>
              <a:t>7/15/2015</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4A37596-2F38-40F9-A97C-85A8C582538A}" type="slidenum">
              <a:rPr lang="en-US"/>
              <a:pPr>
                <a:defRPr/>
              </a:pPr>
              <a:t>‹#›</a:t>
            </a:fld>
            <a:endParaRPr lang="en-US"/>
          </a:p>
        </p:txBody>
      </p:sp>
    </p:spTree>
    <p:extLst>
      <p:ext uri="{BB962C8B-B14F-4D97-AF65-F5344CB8AC3E}">
        <p14:creationId xmlns:p14="http://schemas.microsoft.com/office/powerpoint/2010/main" val="23066154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0C164A-6BD3-42EA-9458-1ACBF4CF7B89}" type="slidenum">
              <a:rPr lang="en-US" smtClean="0">
                <a:cs typeface="Arial" charset="0"/>
              </a:rPr>
              <a:pPr fontAlgn="base">
                <a:spcBef>
                  <a:spcPct val="0"/>
                </a:spcBef>
                <a:spcAft>
                  <a:spcPct val="0"/>
                </a:spcAft>
                <a:defRPr/>
              </a:pPr>
              <a:t>1</a:t>
            </a:fld>
            <a:endParaRPr lang="en-US" smtClean="0">
              <a:cs typeface="Arial" charset="0"/>
            </a:endParaRPr>
          </a:p>
        </p:txBody>
      </p:sp>
    </p:spTree>
    <p:extLst>
      <p:ext uri="{BB962C8B-B14F-4D97-AF65-F5344CB8AC3E}">
        <p14:creationId xmlns:p14="http://schemas.microsoft.com/office/powerpoint/2010/main" val="2822932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2</a:t>
            </a:fld>
            <a:endParaRPr lang="en-US" sz="1200">
              <a:latin typeface="+mn-lt"/>
            </a:endParaRPr>
          </a:p>
        </p:txBody>
      </p:sp>
    </p:spTree>
    <p:extLst>
      <p:ext uri="{BB962C8B-B14F-4D97-AF65-F5344CB8AC3E}">
        <p14:creationId xmlns:p14="http://schemas.microsoft.com/office/powerpoint/2010/main" val="20605148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3</a:t>
            </a:fld>
            <a:endParaRPr lang="en-US" sz="1200">
              <a:latin typeface="+mn-lt"/>
            </a:endParaRPr>
          </a:p>
        </p:txBody>
      </p:sp>
    </p:spTree>
    <p:extLst>
      <p:ext uri="{BB962C8B-B14F-4D97-AF65-F5344CB8AC3E}">
        <p14:creationId xmlns:p14="http://schemas.microsoft.com/office/powerpoint/2010/main" val="22039389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4</a:t>
            </a:fld>
            <a:endParaRPr lang="en-US" sz="1200">
              <a:latin typeface="+mn-lt"/>
            </a:endParaRPr>
          </a:p>
        </p:txBody>
      </p:sp>
    </p:spTree>
    <p:extLst>
      <p:ext uri="{BB962C8B-B14F-4D97-AF65-F5344CB8AC3E}">
        <p14:creationId xmlns:p14="http://schemas.microsoft.com/office/powerpoint/2010/main" val="1114452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5</a:t>
            </a:fld>
            <a:endParaRPr lang="en-US" sz="1200">
              <a:latin typeface="+mn-lt"/>
            </a:endParaRPr>
          </a:p>
        </p:txBody>
      </p:sp>
    </p:spTree>
    <p:extLst>
      <p:ext uri="{BB962C8B-B14F-4D97-AF65-F5344CB8AC3E}">
        <p14:creationId xmlns:p14="http://schemas.microsoft.com/office/powerpoint/2010/main" val="15742487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txBox="1">
            <a:spLocks noGrp="1"/>
          </p:cNvSpPr>
          <p:nvPr/>
        </p:nvSpPr>
        <p:spPr bwMode="auto">
          <a:xfrm>
            <a:off x="3884613" y="8829675"/>
            <a:ext cx="2971800" cy="465138"/>
          </a:xfrm>
          <a:prstGeom prst="rect">
            <a:avLst/>
          </a:prstGeom>
          <a:noFill/>
          <a:ln>
            <a:miter lim="800000"/>
            <a:headEnd/>
            <a:tailEnd/>
          </a:ln>
        </p:spPr>
        <p:txBody>
          <a:bodyPr anchor="b"/>
          <a:lstStyle/>
          <a:p>
            <a:pPr algn="r">
              <a:defRPr/>
            </a:pPr>
            <a:fld id="{1C79BE3B-A50A-42B0-A039-E57AF2D91AA0}" type="slidenum">
              <a:rPr lang="en-US" sz="1200">
                <a:latin typeface="+mn-lt"/>
              </a:rPr>
              <a:pPr algn="r">
                <a:defRPr/>
              </a:pPr>
              <a:t>6</a:t>
            </a:fld>
            <a:endParaRPr lang="en-US" sz="1200">
              <a:latin typeface="+mn-lt"/>
            </a:endParaRPr>
          </a:p>
        </p:txBody>
      </p:sp>
    </p:spTree>
    <p:extLst>
      <p:ext uri="{BB962C8B-B14F-4D97-AF65-F5344CB8AC3E}">
        <p14:creationId xmlns:p14="http://schemas.microsoft.com/office/powerpoint/2010/main" val="31224058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ADA9BFAE-83D2-4797-B202-98CD23D2E321}" type="datetimeFigureOut">
              <a:rPr lang="en-US"/>
              <a:pPr>
                <a:defRPr/>
              </a:pPr>
              <a:t>7/15/2015</a:t>
            </a:fld>
            <a:endParaRPr lang="en-US"/>
          </a:p>
        </p:txBody>
      </p:sp>
      <p:sp>
        <p:nvSpPr>
          <p:cNvPr id="12" name="Footer Placeholder 16"/>
          <p:cNvSpPr>
            <a:spLocks noGrp="1"/>
          </p:cNvSpPr>
          <p:nvPr>
            <p:ph type="ftr" sz="quarter" idx="11"/>
          </p:nvPr>
        </p:nvSpPr>
        <p:spPr>
          <a:xfrm>
            <a:off x="914400" y="6172200"/>
            <a:ext cx="3962400" cy="457200"/>
          </a:xfrm>
        </p:spPr>
        <p:txBody>
          <a:bodyPr/>
          <a:lstStyle>
            <a:lvl1pPr>
              <a:defRPr/>
            </a:lvl1pPr>
          </a:lstStyle>
          <a:p>
            <a:pPr>
              <a:defRPr/>
            </a:pPr>
            <a:endParaRPr lang="en-US"/>
          </a:p>
        </p:txBody>
      </p:sp>
      <p:sp>
        <p:nvSpPr>
          <p:cNvPr id="13" name="Slide Number Placeholder 28"/>
          <p:cNvSpPr>
            <a:spLocks noGrp="1"/>
          </p:cNvSpPr>
          <p:nvPr>
            <p:ph type="sldNum" sz="quarter" idx="12"/>
          </p:nvPr>
        </p:nvSpPr>
        <p:spPr>
          <a:xfrm>
            <a:off x="146050" y="6210300"/>
            <a:ext cx="457200" cy="457200"/>
          </a:xfrm>
        </p:spPr>
        <p:txBody>
          <a:bodyPr/>
          <a:lstStyle>
            <a:lvl1pPr>
              <a:defRPr sz="1400">
                <a:solidFill>
                  <a:srgbClr val="FFFFFF"/>
                </a:solidFill>
              </a:defRPr>
            </a:lvl1pPr>
          </a:lstStyle>
          <a:p>
            <a:pPr>
              <a:defRPr/>
            </a:pPr>
            <a:fld id="{9C84F70E-5089-4F04-971C-0AD295B5741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3BCB049A-460C-4D0E-A8E7-7DB1493F61AE}" type="datetimeFigureOut">
              <a:rPr lang="en-US" smtClean="0"/>
              <a:pPr>
                <a:defRPr/>
              </a:pPr>
              <a:t>7/15/2015</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458A245-F378-4DEE-9212-58DBC87F302B}" type="slidenum">
              <a:rPr lang="en-US" smtClean="0"/>
              <a:pPr>
                <a:defRPr/>
              </a:pPr>
              <a:t>‹#›</a:t>
            </a:fld>
            <a:endParaRPr lang="en-US"/>
          </a:p>
        </p:txBody>
      </p:sp>
    </p:spTree>
    <p:extLst>
      <p:ext uri="{BB962C8B-B14F-4D97-AF65-F5344CB8AC3E}">
        <p14:creationId xmlns:p14="http://schemas.microsoft.com/office/powerpoint/2010/main" val="2601763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F5DFCB9-7267-4D34-835B-30E4116EB83D}" type="datetimeFigureOut">
              <a:rPr lang="en-US" smtClean="0"/>
              <a:pPr>
                <a:defRPr/>
              </a:pPr>
              <a:t>7/15/2015</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4198DC60-A1F4-43A7-8085-D503AA201ED3}" type="slidenum">
              <a:rPr lang="en-US" smtClean="0"/>
              <a:pPr>
                <a:defRPr/>
              </a:pPr>
              <a:t>‹#›</a:t>
            </a:fld>
            <a:endParaRPr lang="en-US"/>
          </a:p>
        </p:txBody>
      </p:sp>
    </p:spTree>
    <p:extLst>
      <p:ext uri="{BB962C8B-B14F-4D97-AF65-F5344CB8AC3E}">
        <p14:creationId xmlns:p14="http://schemas.microsoft.com/office/powerpoint/2010/main" val="426702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3008313" cy="1162050"/>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819400"/>
            <a:ext cx="3008313" cy="3306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910C418-44B4-47E8-9C6A-94FD2C18E635}" type="datetimeFigureOut">
              <a:rPr lang="en-US" smtClean="0"/>
              <a:pPr>
                <a:defRPr/>
              </a:pPr>
              <a:t>7/15/2015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93638C4-8677-41C1-8BD0-6D14623E9498}" type="slidenum">
              <a:rPr lang="en-US" smtClean="0"/>
              <a:pPr>
                <a:defRPr/>
              </a:pPr>
              <a:t>‹#›</a:t>
            </a:fld>
            <a:endParaRPr lang="en-US"/>
          </a:p>
        </p:txBody>
      </p:sp>
    </p:spTree>
    <p:extLst>
      <p:ext uri="{BB962C8B-B14F-4D97-AF65-F5344CB8AC3E}">
        <p14:creationId xmlns:p14="http://schemas.microsoft.com/office/powerpoint/2010/main" val="1625633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676399"/>
            <a:ext cx="5486400" cy="30511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bg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960F90F-E840-4ED3-B76B-4ABFCB33F87A}" type="datetimeFigureOut">
              <a:rPr lang="en-US" smtClean="0"/>
              <a:pPr>
                <a:defRPr/>
              </a:pPr>
              <a:t>7/15/2015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29CA7B-014D-44C6-82CF-9238C9B801E3}" type="slidenum">
              <a:rPr lang="en-US" smtClean="0"/>
              <a:pPr>
                <a:defRPr/>
              </a:pPr>
              <a:t>‹#›</a:t>
            </a:fld>
            <a:endParaRPr lang="en-US"/>
          </a:p>
        </p:txBody>
      </p:sp>
    </p:spTree>
    <p:extLst>
      <p:ext uri="{BB962C8B-B14F-4D97-AF65-F5344CB8AC3E}">
        <p14:creationId xmlns:p14="http://schemas.microsoft.com/office/powerpoint/2010/main" val="3791846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E1618D95-3A17-47AC-B3D9-1FAF0408BC3A}" type="datetimeFigureOut">
              <a:rPr lang="en-US" smtClean="0"/>
              <a:pPr>
                <a:defRPr/>
              </a:pPr>
              <a:t>7/15/2015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0040422-2F64-4D3E-A191-DFDDDAE460F4}" type="slidenum">
              <a:rPr lang="en-US" smtClean="0"/>
              <a:pPr>
                <a:defRPr/>
              </a:pPr>
              <a:t>‹#›</a:t>
            </a:fld>
            <a:endParaRPr lang="en-US"/>
          </a:p>
        </p:txBody>
      </p:sp>
    </p:spTree>
    <p:extLst>
      <p:ext uri="{BB962C8B-B14F-4D97-AF65-F5344CB8AC3E}">
        <p14:creationId xmlns:p14="http://schemas.microsoft.com/office/powerpoint/2010/main" val="3091854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76400"/>
            <a:ext cx="2057400" cy="4449763"/>
          </a:xfrm>
        </p:spPr>
        <p:txBody>
          <a:bodyPr vert="eaVert"/>
          <a:lstStyle>
            <a:lvl1pPr>
              <a:defRPr>
                <a:solidFill>
                  <a:schemeClr val="bg1">
                    <a:lumMod val="50000"/>
                  </a:schemeClr>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676400"/>
            <a:ext cx="601980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C959D37-D750-4E32-A82C-362D1C12150E}" type="datetimeFigureOut">
              <a:rPr lang="en-US" smtClean="0"/>
              <a:pPr>
                <a:defRPr/>
              </a:pPr>
              <a:t>7/15/2015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4A01AD0-A136-4BFF-A9C4-972E3FB38771}" type="slidenum">
              <a:rPr lang="en-US" smtClean="0"/>
              <a:pPr>
                <a:defRPr/>
              </a:pPr>
              <a:t>‹#›</a:t>
            </a:fld>
            <a:endParaRPr lang="en-US"/>
          </a:p>
        </p:txBody>
      </p:sp>
    </p:spTree>
    <p:extLst>
      <p:ext uri="{BB962C8B-B14F-4D97-AF65-F5344CB8AC3E}">
        <p14:creationId xmlns:p14="http://schemas.microsoft.com/office/powerpoint/2010/main" val="4112055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1"/>
      </p:bgRef>
    </p:bg>
    <p:spTree>
      <p:nvGrpSpPr>
        <p:cNvPr id="1" name=""/>
        <p:cNvGrpSpPr/>
        <p:nvPr/>
      </p:nvGrpSpPr>
      <p:grpSpPr>
        <a:xfrm>
          <a:off x="0" y="0"/>
          <a:ext cx="0" cy="0"/>
          <a:chOff x="0" y="0"/>
          <a:chExt cx="0" cy="0"/>
        </a:xfrm>
      </p:grpSpPr>
      <p:sp>
        <p:nvSpPr>
          <p:cNvPr id="4"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A1960EF1-2C67-4C2A-942E-6DC24938EFA9}" type="datetimeFigureOut">
              <a:rPr lang="en-US"/>
              <a:pPr>
                <a:defRPr/>
              </a:pPr>
              <a:t>7/15/2015</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p:txBody>
          <a:bodyPr/>
          <a:lstStyle>
            <a:lvl1pPr>
              <a:defRPr/>
            </a:lvl1pPr>
          </a:lstStyle>
          <a:p>
            <a:pPr>
              <a:defRPr/>
            </a:pPr>
            <a:fld id="{9AD7B4F3-136D-4449-9171-3ADE689AF33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Rounded Rectangle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4"/>
          <p:cNvSpPr>
            <a:spLocks noGrp="1"/>
          </p:cNvSpPr>
          <p:nvPr>
            <p:ph type="dt" sz="half" idx="10"/>
          </p:nvPr>
        </p:nvSpPr>
        <p:spPr/>
        <p:txBody>
          <a:bodyPr/>
          <a:lstStyle>
            <a:lvl1pPr>
              <a:defRPr/>
            </a:lvl1pPr>
          </a:lstStyle>
          <a:p>
            <a:pPr>
              <a:defRPr/>
            </a:pPr>
            <a:fld id="{2157ABE7-BA1F-4F8E-8A57-C65B8DE99E08}" type="datetimeFigureOut">
              <a:rPr lang="en-US"/>
              <a:pPr>
                <a:defRPr/>
              </a:pPr>
              <a:t>7/15/2015</a:t>
            </a:fld>
            <a:endParaRPr lang="en-US"/>
          </a:p>
        </p:txBody>
      </p:sp>
      <p:sp>
        <p:nvSpPr>
          <p:cNvPr id="10" name="Footer Placeholder 5"/>
          <p:cNvSpPr>
            <a:spLocks noGrp="1"/>
          </p:cNvSpPr>
          <p:nvPr>
            <p:ph type="ftr" sz="quarter" idx="11"/>
          </p:nvPr>
        </p:nvSpPr>
        <p:spPr>
          <a:xfrm>
            <a:off x="914400" y="6172200"/>
            <a:ext cx="3962400" cy="457200"/>
          </a:xfrm>
        </p:spPr>
        <p:txBody>
          <a:bodyPr/>
          <a:lstStyle>
            <a:lvl1pPr>
              <a:defRPr/>
            </a:lvl1pPr>
          </a:lstStyle>
          <a:p>
            <a:pPr>
              <a:defRPr/>
            </a:pPr>
            <a:endParaRPr lang="en-US"/>
          </a:p>
        </p:txBody>
      </p:sp>
      <p:sp>
        <p:nvSpPr>
          <p:cNvPr id="12" name="Slide Number Placeholder 6"/>
          <p:cNvSpPr>
            <a:spLocks noGrp="1"/>
          </p:cNvSpPr>
          <p:nvPr>
            <p:ph type="sldNum" sz="quarter" idx="12"/>
          </p:nvPr>
        </p:nvSpPr>
        <p:spPr>
          <a:xfrm>
            <a:off x="146050" y="6210300"/>
            <a:ext cx="457200" cy="457200"/>
          </a:xfrm>
        </p:spPr>
        <p:txBody>
          <a:bodyPr/>
          <a:lstStyle>
            <a:lvl1pPr>
              <a:defRPr/>
            </a:lvl1pPr>
          </a:lstStyle>
          <a:p>
            <a:pPr>
              <a:defRPr/>
            </a:pPr>
            <a:fld id="{734E8E7C-6133-447D-BD58-9D33E627600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10" name="Date Placeholder 4"/>
          <p:cNvSpPr>
            <a:spLocks noGrp="1"/>
          </p:cNvSpPr>
          <p:nvPr>
            <p:ph type="dt" sz="half" idx="10"/>
          </p:nvPr>
        </p:nvSpPr>
        <p:spPr/>
        <p:txBody>
          <a:bodyPr/>
          <a:lstStyle>
            <a:lvl1pPr>
              <a:defRPr/>
            </a:lvl1pPr>
          </a:lstStyle>
          <a:p>
            <a:pPr>
              <a:defRPr/>
            </a:pPr>
            <a:fld id="{4B57226D-F93F-45AB-ACE4-C00289EF290D}" type="datetimeFigureOut">
              <a:rPr lang="en-US"/>
              <a:pPr>
                <a:defRPr/>
              </a:pPr>
              <a:t>7/15/2015</a:t>
            </a:fld>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p:txBody>
          <a:bodyPr/>
          <a:lstStyle>
            <a:lvl1pPr>
              <a:defRPr/>
            </a:lvl1pPr>
          </a:lstStyle>
          <a:p>
            <a:pPr>
              <a:defRPr/>
            </a:pPr>
            <a:fld id="{E9FFBAF8-81C2-45D5-98B1-D67C2A7C475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AF96BA0A-BCD9-409A-B74E-2C76C2E693F1}" type="datetimeFigureOut">
              <a:rPr lang="en-US" smtClean="0"/>
              <a:pPr>
                <a:defRPr/>
              </a:pPr>
              <a:t>7/15/2015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7AAF38C-DB19-4EDC-ABC3-253990355433}" type="slidenum">
              <a:rPr lang="en-US" smtClean="0"/>
              <a:pPr>
                <a:defRPr/>
              </a:pPr>
              <a:t>‹#›</a:t>
            </a:fld>
            <a:endParaRPr lang="en-US"/>
          </a:p>
        </p:txBody>
      </p:sp>
    </p:spTree>
    <p:extLst>
      <p:ext uri="{BB962C8B-B14F-4D97-AF65-F5344CB8AC3E}">
        <p14:creationId xmlns:p14="http://schemas.microsoft.com/office/powerpoint/2010/main" val="118926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978F546F-D3C2-4BBF-9B71-B6C9CF1E3FFF}" type="datetimeFigureOut">
              <a:rPr lang="en-US" smtClean="0"/>
              <a:pPr>
                <a:defRPr/>
              </a:pPr>
              <a:t>7/15/2015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9B02FD6-AFA7-408B-B1B1-1E45315EC65D}" type="slidenum">
              <a:rPr lang="en-US" smtClean="0"/>
              <a:pPr>
                <a:defRPr/>
              </a:pPr>
              <a:t>‹#›</a:t>
            </a:fld>
            <a:endParaRPr lang="en-US"/>
          </a:p>
        </p:txBody>
      </p:sp>
    </p:spTree>
    <p:extLst>
      <p:ext uri="{BB962C8B-B14F-4D97-AF65-F5344CB8AC3E}">
        <p14:creationId xmlns:p14="http://schemas.microsoft.com/office/powerpoint/2010/main" val="14855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E5B90DD-0FCB-43DC-B932-44C4887CA0B8}" type="datetimeFigureOut">
              <a:rPr lang="en-US" smtClean="0"/>
              <a:pPr>
                <a:defRPr/>
              </a:pPr>
              <a:t>7/15/2015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44E0AD8-4AD1-4AAF-80BB-3C2D5BE6417E}" type="slidenum">
              <a:rPr lang="en-US" smtClean="0"/>
              <a:pPr>
                <a:defRPr/>
              </a:pPr>
              <a:t>‹#›</a:t>
            </a:fld>
            <a:endParaRPr lang="en-US"/>
          </a:p>
        </p:txBody>
      </p:sp>
    </p:spTree>
    <p:extLst>
      <p:ext uri="{BB962C8B-B14F-4D97-AF65-F5344CB8AC3E}">
        <p14:creationId xmlns:p14="http://schemas.microsoft.com/office/powerpoint/2010/main" val="476673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C349576C-268D-476B-8282-4EFCEC3DA49B}" type="datetimeFigureOut">
              <a:rPr lang="en-US" smtClean="0"/>
              <a:pPr>
                <a:defRPr/>
              </a:pPr>
              <a:t>7/15/2015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851EB14-FFB2-4167-BA84-B20209037143}" type="slidenum">
              <a:rPr lang="en-US" smtClean="0"/>
              <a:pPr>
                <a:defRPr/>
              </a:pPr>
              <a:t>‹#›</a:t>
            </a:fld>
            <a:endParaRPr lang="en-US"/>
          </a:p>
        </p:txBody>
      </p:sp>
    </p:spTree>
    <p:extLst>
      <p:ext uri="{BB962C8B-B14F-4D97-AF65-F5344CB8AC3E}">
        <p14:creationId xmlns:p14="http://schemas.microsoft.com/office/powerpoint/2010/main" val="174210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39962"/>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39962"/>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0A1120F3-50CA-4725-BE21-8C63E3E3C4D3}" type="datetimeFigureOut">
              <a:rPr lang="en-US" smtClean="0"/>
              <a:pPr>
                <a:defRPr/>
              </a:pPr>
              <a:t>7/15/2015</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16422A57-66A7-42AB-B67A-8C6D165CE814}" type="slidenum">
              <a:rPr lang="en-US" smtClean="0"/>
              <a:pPr>
                <a:defRPr/>
              </a:pPr>
              <a:t>‹#›</a:t>
            </a:fld>
            <a:endParaRPr lang="en-US"/>
          </a:p>
        </p:txBody>
      </p:sp>
    </p:spTree>
    <p:extLst>
      <p:ext uri="{BB962C8B-B14F-4D97-AF65-F5344CB8AC3E}">
        <p14:creationId xmlns:p14="http://schemas.microsoft.com/office/powerpoint/2010/main" val="35357704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 name="Date Placeholder 4"/>
          <p:cNvSpPr>
            <a:spLocks noGrp="1"/>
          </p:cNvSpPr>
          <p:nvPr>
            <p:ph type="dt" sz="half" idx="2"/>
          </p:nvPr>
        </p:nvSpPr>
        <p:spPr>
          <a:xfrm>
            <a:off x="6172200" y="6191250"/>
            <a:ext cx="2476500" cy="476250"/>
          </a:xfrm>
          <a:prstGeom prst="rect">
            <a:avLst/>
          </a:prstGeom>
        </p:spPr>
        <p:txBody>
          <a:bodyPr anchor="ctr" anchorCtr="0"/>
          <a:lstStyle>
            <a:lvl1pPr algn="r" fontAlgn="auto">
              <a:spcBef>
                <a:spcPts val="0"/>
              </a:spcBef>
              <a:spcAft>
                <a:spcPts val="0"/>
              </a:spcAft>
              <a:defRPr sz="1400">
                <a:solidFill>
                  <a:schemeClr val="tx2"/>
                </a:solidFill>
                <a:latin typeface="+mn-lt"/>
                <a:cs typeface="+mn-cs"/>
              </a:defRPr>
            </a:lvl1pPr>
          </a:lstStyle>
          <a:p>
            <a:pPr>
              <a:defRPr/>
            </a:pPr>
            <a:fld id="{BE2F1EF8-B85D-41F1-892E-EDB770E4E6D2}" type="datetimeFigureOut">
              <a:rPr lang="en-US"/>
              <a:pPr>
                <a:defRPr/>
              </a:pPr>
              <a:t>7/15/2015</a:t>
            </a:fld>
            <a:endParaRPr lang="en-US"/>
          </a:p>
        </p:txBody>
      </p:sp>
      <p:sp>
        <p:nvSpPr>
          <p:cNvPr id="15" name="Footer Placeholder 5"/>
          <p:cNvSpPr>
            <a:spLocks noGrp="1"/>
          </p:cNvSpPr>
          <p:nvPr>
            <p:ph type="ftr" sz="quarter" idx="3"/>
          </p:nvPr>
        </p:nvSpPr>
        <p:spPr>
          <a:xfrm>
            <a:off x="914400" y="6172200"/>
            <a:ext cx="3886200" cy="457200"/>
          </a:xfrm>
          <a:prstGeom prst="rect">
            <a:avLst/>
          </a:prstGeom>
        </p:spPr>
        <p:txBody>
          <a:bodyPr anchor="ctr" anchorCtr="0"/>
          <a:lstStyle>
            <a:lvl1pPr fontAlgn="auto">
              <a:spcBef>
                <a:spcPts val="0"/>
              </a:spcBef>
              <a:spcAft>
                <a:spcPts val="0"/>
              </a:spcAft>
              <a:defRPr sz="1400">
                <a:solidFill>
                  <a:schemeClr val="tx2"/>
                </a:solidFill>
                <a:latin typeface="+mn-lt"/>
                <a:cs typeface="+mn-cs"/>
              </a:defRPr>
            </a:lvl1pPr>
          </a:lstStyle>
          <a:p>
            <a:pPr>
              <a:defRPr/>
            </a:pPr>
            <a:endParaRPr lang="en-US"/>
          </a:p>
        </p:txBody>
      </p:sp>
      <p:sp>
        <p:nvSpPr>
          <p:cNvPr id="16" name="Slide Number Placeholder 6"/>
          <p:cNvSpPr>
            <a:spLocks noGrp="1"/>
          </p:cNvSpPr>
          <p:nvPr>
            <p:ph type="sldNum" sz="quarter" idx="4"/>
          </p:nvPr>
        </p:nvSpPr>
        <p:spPr>
          <a:xfrm>
            <a:off x="146050" y="6208713"/>
            <a:ext cx="457200" cy="457200"/>
          </a:xfrm>
          <a:prstGeom prst="ellipse">
            <a:avLst/>
          </a:prstGeom>
          <a:solidFill>
            <a:schemeClr val="accent1"/>
          </a:solidFill>
        </p:spPr>
        <p:txBody>
          <a:bodyPr wrap="none" lIns="0" tIns="0" rIns="0" bIns="0" anchor="ctr" anchorCtr="1">
            <a:noAutofit/>
          </a:bodyPr>
          <a:lstStyle>
            <a:lvl1pPr algn="ctr" fontAlgn="auto">
              <a:spcBef>
                <a:spcPts val="0"/>
              </a:spcBef>
              <a:spcAft>
                <a:spcPts val="0"/>
              </a:spcAft>
              <a:defRPr sz="1400">
                <a:solidFill>
                  <a:srgbClr val="FFFFFF"/>
                </a:solidFill>
                <a:latin typeface="+mj-lt"/>
                <a:ea typeface="+mj-ea"/>
                <a:cs typeface="+mj-cs"/>
              </a:defRPr>
            </a:lvl1pPr>
          </a:lstStyle>
          <a:p>
            <a:pPr>
              <a:defRPr/>
            </a:pPr>
            <a:fld id="{102030CD-2A86-468B-ADA5-80134B531AA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Lst>
  <p:txStyles>
    <p:titleStyle>
      <a:lvl1pPr algn="l" rtl="0" eaLnBrk="0" fontAlgn="base" hangingPunct="0">
        <a:spcBef>
          <a:spcPct val="0"/>
        </a:spcBef>
        <a:spcAft>
          <a:spcPct val="0"/>
        </a:spcAft>
        <a:defRPr sz="4000" kern="1200">
          <a:solidFill>
            <a:schemeClr val="tx2"/>
          </a:solidFill>
          <a:latin typeface="Arial"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400" y="-76200"/>
            <a:ext cx="9245600" cy="6934200"/>
          </a:xfrm>
          <a:prstGeom prst="rect">
            <a:avLst/>
          </a:prstGeom>
        </p:spPr>
      </p:pic>
      <p:sp>
        <p:nvSpPr>
          <p:cNvPr id="2" name="Title Placeholder 1"/>
          <p:cNvSpPr>
            <a:spLocks noGrp="1"/>
          </p:cNvSpPr>
          <p:nvPr>
            <p:ph type="title"/>
          </p:nvPr>
        </p:nvSpPr>
        <p:spPr>
          <a:xfrm>
            <a:off x="457200" y="274638"/>
            <a:ext cx="8229600" cy="1143000"/>
          </a:xfrm>
          <a:prstGeom prst="rect">
            <a:avLst/>
          </a:prstGeom>
          <a:no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pPr>
              <a:defRPr/>
            </a:pPr>
            <a:fld id="{E0D29241-E0C3-4D4C-A26A-6146B134CE7A}" type="datetimeFigureOut">
              <a:rPr lang="en-US" smtClean="0"/>
              <a:pPr>
                <a:defRPr/>
              </a:pPr>
              <a:t>7/15/2015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pPr>
              <a:defRPr/>
            </a:pPr>
            <a:fld id="{83666D1D-DC91-4487-A45E-50BAED05E380}" type="slidenum">
              <a:rPr lang="en-US" smtClean="0"/>
              <a:pPr>
                <a:defRPr/>
              </a:pPr>
              <a:t>‹#›</a:t>
            </a:fld>
            <a:endParaRPr lang="en-US" dirty="0"/>
          </a:p>
        </p:txBody>
      </p:sp>
    </p:spTree>
    <p:extLst>
      <p:ext uri="{BB962C8B-B14F-4D97-AF65-F5344CB8AC3E}">
        <p14:creationId xmlns:p14="http://schemas.microsoft.com/office/powerpoint/2010/main" val="247277219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idx="4294967295"/>
          </p:nvPr>
        </p:nvSpPr>
        <p:spPr>
          <a:xfrm>
            <a:off x="228600" y="3505200"/>
            <a:ext cx="7772400" cy="1143000"/>
          </a:xfrm>
        </p:spPr>
        <p:txBody>
          <a:bodyPr bIns="91440" anchor="b">
            <a:normAutofit fontScale="90000"/>
          </a:bodyPr>
          <a:lstStyle/>
          <a:p>
            <a:pPr eaLnBrk="1" hangingPunct="1">
              <a:defRPr/>
            </a:pPr>
            <a:r>
              <a:rPr lang="en-US" sz="4800" dirty="0" smtClean="0">
                <a:solidFill>
                  <a:schemeClr val="tx1"/>
                </a:solidFill>
              </a:rPr>
              <a:t>Bootstrap Forest and Boosted Trees Using JMP</a:t>
            </a:r>
            <a:br>
              <a:rPr lang="en-US" sz="4800" dirty="0" smtClean="0">
                <a:solidFill>
                  <a:schemeClr val="tx1"/>
                </a:solidFill>
              </a:rPr>
            </a:br>
            <a:r>
              <a:rPr lang="en-US" sz="4800" dirty="0" smtClean="0">
                <a:solidFill>
                  <a:schemeClr val="tx1"/>
                </a:solidFill>
              </a:rPr>
              <a:t>Part 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600200"/>
            <a:ext cx="8839200" cy="4495800"/>
          </a:xfrm>
        </p:spPr>
        <p:txBody>
          <a:bodyPr>
            <a:noAutofit/>
          </a:bodyPr>
          <a:lstStyle/>
          <a:p>
            <a:pPr eaLnBrk="1" hangingPunct="1"/>
            <a:r>
              <a:rPr lang="en-US" sz="2800" dirty="0" smtClean="0"/>
              <a:t>Bootstrap </a:t>
            </a:r>
            <a:r>
              <a:rPr lang="en-US" sz="2800" dirty="0" smtClean="0"/>
              <a:t>Forest trees are a variation of decision trees.</a:t>
            </a:r>
          </a:p>
          <a:p>
            <a:pPr eaLnBrk="1" hangingPunct="1"/>
            <a:r>
              <a:rPr lang="en-US" sz="2800" dirty="0" smtClean="0"/>
              <a:t>We build a tree by taking a </a:t>
            </a:r>
            <a:r>
              <a:rPr lang="en-US" sz="2800" dirty="0" smtClean="0"/>
              <a:t>bootstrap sample (with replacement) of all records in the data set.</a:t>
            </a:r>
          </a:p>
          <a:p>
            <a:pPr eaLnBrk="1" hangingPunct="1"/>
            <a:r>
              <a:rPr lang="en-US" sz="2800" dirty="0" smtClean="0"/>
              <a:t>Each </a:t>
            </a:r>
            <a:r>
              <a:rPr lang="en-US" sz="2800" dirty="0" smtClean="0"/>
              <a:t>split considers only a random sample of the input variables for splitting.</a:t>
            </a:r>
          </a:p>
          <a:p>
            <a:pPr eaLnBrk="1" hangingPunct="1"/>
            <a:r>
              <a:rPr lang="en-US" sz="2800" dirty="0" smtClean="0"/>
              <a:t>Repeat this process many times and then average the results. Averaging the trees is called bagging.</a:t>
            </a:r>
          </a:p>
          <a:p>
            <a:pPr eaLnBrk="1" hangingPunct="1"/>
            <a:r>
              <a:rPr lang="en-US" sz="2800" dirty="0" smtClean="0"/>
              <a:t>Building a tree from bootstrap samples and splitting on a random sample of input variables is called a bootstrap forest.</a:t>
            </a:r>
          </a:p>
        </p:txBody>
      </p:sp>
      <p:sp>
        <p:nvSpPr>
          <p:cNvPr id="4" name="Title 2"/>
          <p:cNvSpPr txBox="1">
            <a:spLocks/>
          </p:cNvSpPr>
          <p:nvPr/>
        </p:nvSpPr>
        <p:spPr>
          <a:xfrm>
            <a:off x="0" y="3810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4000" smtClean="0"/>
              <a:t>Bootstrap Forest</a:t>
            </a:r>
            <a:endParaRPr lang="en-US" sz="4000" dirty="0" smtClean="0"/>
          </a:p>
        </p:txBody>
      </p:sp>
    </p:spTree>
    <p:extLst>
      <p:ext uri="{BB962C8B-B14F-4D97-AF65-F5344CB8AC3E}">
        <p14:creationId xmlns:p14="http://schemas.microsoft.com/office/powerpoint/2010/main" val="39963797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152400" y="1905000"/>
            <a:ext cx="8839200" cy="4953000"/>
          </a:xfrm>
        </p:spPr>
        <p:txBody>
          <a:bodyPr>
            <a:normAutofit fontScale="55000" lnSpcReduction="20000"/>
          </a:bodyPr>
          <a:lstStyle/>
          <a:p>
            <a:pPr eaLnBrk="1" hangingPunct="1"/>
            <a:r>
              <a:rPr lang="en-US" sz="5300" dirty="0"/>
              <a:t>S</a:t>
            </a:r>
            <a:r>
              <a:rPr lang="en-US" sz="5300" dirty="0" smtClean="0"/>
              <a:t>uppose we have 1000 records and 50 variables.</a:t>
            </a:r>
          </a:p>
          <a:p>
            <a:pPr lvl="1" eaLnBrk="1" hangingPunct="1"/>
            <a:r>
              <a:rPr lang="en-US" sz="4500" dirty="0" smtClean="0"/>
              <a:t>We take a bootstrap sample, of possibly 200 records, from the 1000 record data set, but we sample with replacement. We may only use 20 of the 50 variables.</a:t>
            </a:r>
          </a:p>
          <a:p>
            <a:pPr lvl="1" eaLnBrk="1" hangingPunct="1"/>
            <a:r>
              <a:rPr lang="en-US" sz="4500" dirty="0" smtClean="0"/>
              <a:t>Then we build a decision tree with this bootstrap sample. However, when we split, we only consider a random subset, maybe 10, of the input variables at each split.</a:t>
            </a:r>
          </a:p>
          <a:p>
            <a:pPr lvl="1" eaLnBrk="1" hangingPunct="1"/>
            <a:r>
              <a:rPr lang="en-US" sz="4500" dirty="0" smtClean="0"/>
              <a:t>We then repeat the above process maybe 100 times so that we have 100 very different decision trees.</a:t>
            </a:r>
          </a:p>
          <a:p>
            <a:pPr lvl="1" eaLnBrk="1" hangingPunct="1"/>
            <a:r>
              <a:rPr lang="en-US" sz="4500" dirty="0" smtClean="0"/>
              <a:t>Since we are sampling with replacement, this </a:t>
            </a:r>
            <a:r>
              <a:rPr lang="en-US" sz="4500" dirty="0"/>
              <a:t>means that some of the data gets used many times when a tree is built and some data never gets used.</a:t>
            </a:r>
          </a:p>
          <a:p>
            <a:pPr lvl="1" eaLnBrk="1" hangingPunct="1"/>
            <a:r>
              <a:rPr lang="en-US" sz="4500" dirty="0" smtClean="0"/>
              <a:t>All of these trees are then averaged. </a:t>
            </a:r>
            <a:endParaRPr lang="en-US" sz="4500" dirty="0"/>
          </a:p>
          <a:p>
            <a:pPr lvl="1" eaLnBrk="1" hangingPunct="1"/>
            <a:endParaRPr lang="en-US" sz="2000" dirty="0" smtClean="0"/>
          </a:p>
          <a:p>
            <a:pPr lvl="1" eaLnBrk="1" hangingPunct="1"/>
            <a:endParaRPr lang="en-US" sz="2000" dirty="0"/>
          </a:p>
          <a:p>
            <a:pPr lvl="1" eaLnBrk="1" hangingPunct="1"/>
            <a:endParaRPr lang="en-US" sz="2000" dirty="0"/>
          </a:p>
          <a:p>
            <a:pPr eaLnBrk="1" hangingPunct="1"/>
            <a:endParaRPr lang="en-US" sz="2400" dirty="0" smtClean="0"/>
          </a:p>
          <a:p>
            <a:pPr eaLnBrk="1" hangingPunct="1"/>
            <a:endParaRPr lang="en-US" sz="2400" dirty="0"/>
          </a:p>
          <a:p>
            <a:pPr eaLnBrk="1" hangingPunct="1"/>
            <a:endParaRPr lang="en-US" sz="2400" dirty="0" smtClean="0"/>
          </a:p>
        </p:txBody>
      </p:sp>
      <p:sp>
        <p:nvSpPr>
          <p:cNvPr id="4" name="Title 2"/>
          <p:cNvSpPr txBox="1">
            <a:spLocks/>
          </p:cNvSpPr>
          <p:nvPr/>
        </p:nvSpPr>
        <p:spPr>
          <a:xfrm>
            <a:off x="0" y="3810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4000" smtClean="0"/>
              <a:t>Bootstrap Forest</a:t>
            </a:r>
            <a:endParaRPr lang="en-US" sz="4000" dirty="0" smtClean="0"/>
          </a:p>
        </p:txBody>
      </p:sp>
    </p:spTree>
    <p:extLst>
      <p:ext uri="{BB962C8B-B14F-4D97-AF65-F5344CB8AC3E}">
        <p14:creationId xmlns:p14="http://schemas.microsoft.com/office/powerpoint/2010/main" val="4228109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27708" y="1828800"/>
            <a:ext cx="9040091" cy="5105400"/>
          </a:xfrm>
        </p:spPr>
        <p:txBody>
          <a:bodyPr>
            <a:normAutofit lnSpcReduction="10000"/>
          </a:bodyPr>
          <a:lstStyle/>
          <a:p>
            <a:pPr eaLnBrk="1" hangingPunct="1"/>
            <a:r>
              <a:rPr lang="en-US" sz="3200" dirty="0" smtClean="0"/>
              <a:t>In JMP, the following parameters exist:</a:t>
            </a:r>
          </a:p>
          <a:p>
            <a:pPr lvl="1" eaLnBrk="1" hangingPunct="1"/>
            <a:r>
              <a:rPr lang="en-US" sz="2100" dirty="0" smtClean="0"/>
              <a:t>Number of rows – the number of records in the data set – 1000.</a:t>
            </a:r>
          </a:p>
          <a:p>
            <a:pPr lvl="1" eaLnBrk="1" hangingPunct="1"/>
            <a:r>
              <a:rPr lang="en-US" sz="2100" dirty="0" smtClean="0"/>
              <a:t>Number of terms – the number of input variables specified – 20.</a:t>
            </a:r>
          </a:p>
          <a:p>
            <a:pPr lvl="1" eaLnBrk="1" hangingPunct="1"/>
            <a:r>
              <a:rPr lang="en-US" sz="2100" dirty="0" smtClean="0"/>
              <a:t>Number of trees in the forest – the number of trees to grow and average – 100.</a:t>
            </a:r>
          </a:p>
          <a:p>
            <a:pPr lvl="1" eaLnBrk="1" hangingPunct="1"/>
            <a:r>
              <a:rPr lang="en-US" sz="2100" dirty="0" smtClean="0"/>
              <a:t>Number of terms sampled per split – the number of columns to consider as splitting candidates at each split. For each split, a new random sample of columns is taken as the candidate set – 10.</a:t>
            </a:r>
          </a:p>
          <a:p>
            <a:pPr lvl="1" eaLnBrk="1" hangingPunct="1"/>
            <a:r>
              <a:rPr lang="en-US" sz="2100" dirty="0" smtClean="0"/>
              <a:t>Bootstrap sampling rate – the proportion of observations to sample (with replacement) for growing the tree. A new random sample is generated for each tree – 200/1000.</a:t>
            </a:r>
          </a:p>
          <a:p>
            <a:pPr lvl="1" eaLnBrk="1" hangingPunct="1"/>
            <a:r>
              <a:rPr lang="en-US" sz="2100" dirty="0" smtClean="0"/>
              <a:t>Minimum </a:t>
            </a:r>
            <a:r>
              <a:rPr lang="en-US" sz="2100" dirty="0" smtClean="0"/>
              <a:t>and Maximum splits </a:t>
            </a:r>
            <a:r>
              <a:rPr lang="en-US" sz="2100" dirty="0" smtClean="0"/>
              <a:t>per tree – is the minimum </a:t>
            </a:r>
            <a:r>
              <a:rPr lang="en-US" sz="2100" dirty="0" smtClean="0"/>
              <a:t>and maximum number </a:t>
            </a:r>
            <a:r>
              <a:rPr lang="en-US" sz="2100" dirty="0" smtClean="0"/>
              <a:t>of splits for each tree.</a:t>
            </a:r>
          </a:p>
          <a:p>
            <a:pPr lvl="1" eaLnBrk="1" hangingPunct="1"/>
            <a:r>
              <a:rPr lang="en-US" sz="2100" dirty="0" smtClean="0"/>
              <a:t>Minimum size split – is the minimum number of observations needed on a candidate split.</a:t>
            </a:r>
          </a:p>
        </p:txBody>
      </p:sp>
      <p:sp>
        <p:nvSpPr>
          <p:cNvPr id="4" name="Title 2"/>
          <p:cNvSpPr txBox="1">
            <a:spLocks/>
          </p:cNvSpPr>
          <p:nvPr/>
        </p:nvSpPr>
        <p:spPr>
          <a:xfrm>
            <a:off x="0" y="3810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4000" smtClean="0"/>
              <a:t>Bootstrap Forest</a:t>
            </a:r>
            <a:endParaRPr lang="en-US" sz="4000" dirty="0" smtClean="0"/>
          </a:p>
        </p:txBody>
      </p:sp>
    </p:spTree>
    <p:extLst>
      <p:ext uri="{BB962C8B-B14F-4D97-AF65-F5344CB8AC3E}">
        <p14:creationId xmlns:p14="http://schemas.microsoft.com/office/powerpoint/2010/main" val="25012589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0" y="1600200"/>
            <a:ext cx="8839200" cy="5257800"/>
          </a:xfrm>
        </p:spPr>
        <p:txBody>
          <a:bodyPr>
            <a:normAutofit/>
          </a:bodyPr>
          <a:lstStyle/>
          <a:p>
            <a:pPr eaLnBrk="1" hangingPunct="1"/>
            <a:r>
              <a:rPr lang="en-US" sz="3000" dirty="0" smtClean="0"/>
              <a:t>In JMP, the following parameters exist:</a:t>
            </a:r>
          </a:p>
          <a:p>
            <a:pPr lvl="1" eaLnBrk="1" hangingPunct="1"/>
            <a:r>
              <a:rPr lang="en-US" sz="2400" dirty="0" smtClean="0"/>
              <a:t>Early stopping – is checked to perform early stopping. If checked, the process stops growing additional trees if adding more trees does not improve the validation statistic. If not checked, the process continues until the specified number of trees is reached. This option only appears if validation is used.</a:t>
            </a:r>
          </a:p>
          <a:p>
            <a:pPr lvl="1" eaLnBrk="1" hangingPunct="1"/>
            <a:r>
              <a:rPr lang="en-US" sz="2400" dirty="0" smtClean="0"/>
              <a:t>Multiple </a:t>
            </a:r>
            <a:r>
              <a:rPr lang="en-US" sz="2400" dirty="0" smtClean="0"/>
              <a:t>Fits </a:t>
            </a:r>
            <a:r>
              <a:rPr lang="en-US" sz="2400" dirty="0" smtClean="0"/>
              <a:t>over number of terms – </a:t>
            </a:r>
            <a:r>
              <a:rPr lang="en-US" sz="2400" dirty="0" smtClean="0"/>
              <a:t>if checked, JMP will create multiple bootstrap forests, with each forest increasing the value for the “Number of terms sample per split.” </a:t>
            </a:r>
            <a:endParaRPr lang="en-US" sz="2400" dirty="0" smtClean="0"/>
          </a:p>
        </p:txBody>
      </p:sp>
      <p:sp>
        <p:nvSpPr>
          <p:cNvPr id="4" name="Title 2"/>
          <p:cNvSpPr txBox="1">
            <a:spLocks/>
          </p:cNvSpPr>
          <p:nvPr/>
        </p:nvSpPr>
        <p:spPr>
          <a:xfrm>
            <a:off x="0" y="3810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4000" smtClean="0"/>
              <a:t>Bootstrap Forest</a:t>
            </a:r>
            <a:endParaRPr lang="en-US" sz="4000" dirty="0" smtClean="0"/>
          </a:p>
        </p:txBody>
      </p:sp>
    </p:spTree>
    <p:extLst>
      <p:ext uri="{BB962C8B-B14F-4D97-AF65-F5344CB8AC3E}">
        <p14:creationId xmlns:p14="http://schemas.microsoft.com/office/powerpoint/2010/main" val="34475583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3"/>
          <p:cNvSpPr>
            <a:spLocks noGrp="1"/>
          </p:cNvSpPr>
          <p:nvPr>
            <p:ph sz="quarter" idx="4294967295"/>
          </p:nvPr>
        </p:nvSpPr>
        <p:spPr>
          <a:xfrm>
            <a:off x="76200" y="1828800"/>
            <a:ext cx="8839200" cy="4876800"/>
          </a:xfrm>
        </p:spPr>
        <p:txBody>
          <a:bodyPr>
            <a:normAutofit lnSpcReduction="10000"/>
          </a:bodyPr>
          <a:lstStyle/>
          <a:p>
            <a:pPr eaLnBrk="1" hangingPunct="1"/>
            <a:r>
              <a:rPr lang="en-US" sz="3000" dirty="0" smtClean="0"/>
              <a:t>Bootstrapping works well when a lot of input variables exist.</a:t>
            </a:r>
          </a:p>
          <a:p>
            <a:pPr eaLnBrk="1" hangingPunct="1"/>
            <a:r>
              <a:rPr lang="en-US" sz="3000" dirty="0" smtClean="0"/>
              <a:t>When a decision tree is created it could be dominated by a few variables.</a:t>
            </a:r>
          </a:p>
          <a:p>
            <a:pPr eaLnBrk="1" hangingPunct="1"/>
            <a:r>
              <a:rPr lang="en-US" sz="3000" dirty="0" smtClean="0"/>
              <a:t>An advantage of Bootstrapping is that it allows more variables to be considered since multiple trees are created with subsets of the variables.</a:t>
            </a:r>
            <a:endParaRPr lang="en-US" sz="3000" dirty="0"/>
          </a:p>
          <a:p>
            <a:pPr eaLnBrk="1" hangingPunct="1"/>
            <a:r>
              <a:rPr lang="en-US" sz="3000" dirty="0" smtClean="0"/>
              <a:t>Bootstrapping can be used for classification or prediction models and to identify which input variables are most important.</a:t>
            </a:r>
            <a:endParaRPr lang="en-US" sz="3000" dirty="0"/>
          </a:p>
          <a:p>
            <a:pPr lvl="1" eaLnBrk="1" hangingPunct="1"/>
            <a:endParaRPr lang="en-US" sz="2000" dirty="0" smtClean="0"/>
          </a:p>
          <a:p>
            <a:pPr lvl="1" eaLnBrk="1" hangingPunct="1"/>
            <a:endParaRPr lang="en-US" sz="2000" dirty="0"/>
          </a:p>
          <a:p>
            <a:pPr lvl="1" eaLnBrk="1" hangingPunct="1"/>
            <a:endParaRPr lang="en-US" sz="2000" dirty="0"/>
          </a:p>
          <a:p>
            <a:pPr eaLnBrk="1" hangingPunct="1"/>
            <a:endParaRPr lang="en-US" sz="2400" dirty="0" smtClean="0"/>
          </a:p>
          <a:p>
            <a:pPr eaLnBrk="1" hangingPunct="1"/>
            <a:endParaRPr lang="en-US" sz="2400" dirty="0"/>
          </a:p>
          <a:p>
            <a:pPr eaLnBrk="1" hangingPunct="1"/>
            <a:endParaRPr lang="en-US" sz="2400" dirty="0" smtClean="0"/>
          </a:p>
        </p:txBody>
      </p:sp>
      <p:sp>
        <p:nvSpPr>
          <p:cNvPr id="4" name="Title 2"/>
          <p:cNvSpPr txBox="1">
            <a:spLocks/>
          </p:cNvSpPr>
          <p:nvPr/>
        </p:nvSpPr>
        <p:spPr>
          <a:xfrm>
            <a:off x="0" y="381000"/>
            <a:ext cx="8229600" cy="1143000"/>
          </a:xfrm>
          <a:prstGeom prst="rect">
            <a:avLst/>
          </a:prstGeom>
          <a:noFill/>
        </p:spPr>
        <p:txBody>
          <a:bodyPr vert="horz" lIns="91440" tIns="45720" rIns="91440" bIns="91440" rtlCol="0" anchor="b">
            <a:normAutofit/>
          </a:bodyPr>
          <a:lst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defRPr/>
            </a:pPr>
            <a:r>
              <a:rPr lang="en-US" sz="4000" smtClean="0"/>
              <a:t>Bootstrap Forest</a:t>
            </a:r>
            <a:endParaRPr lang="en-US" sz="4000" dirty="0" smtClean="0"/>
          </a:p>
        </p:txBody>
      </p:sp>
    </p:spTree>
    <p:extLst>
      <p:ext uri="{BB962C8B-B14F-4D97-AF65-F5344CB8AC3E}">
        <p14:creationId xmlns:p14="http://schemas.microsoft.com/office/powerpoint/2010/main" val="3393194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5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5_Equity">
      <a:majorFont>
        <a:latin typeface=""/>
        <a:ea typeface=""/>
        <a:cs typeface=""/>
      </a:majorFont>
      <a:minorFont>
        <a:latin typeface="Franklin Gothic Book"/>
        <a:ea typeface=""/>
        <a:cs typeface=""/>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Villano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14686</TotalTime>
  <Words>566</Words>
  <Application>Microsoft Office PowerPoint</Application>
  <PresentationFormat>On-screen Show (4:3)</PresentationFormat>
  <Paragraphs>46</Paragraphs>
  <Slides>6</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vt:i4>
      </vt:variant>
    </vt:vector>
  </HeadingPairs>
  <TitlesOfParts>
    <vt:vector size="12" baseType="lpstr">
      <vt:lpstr>Arial</vt:lpstr>
      <vt:lpstr>Calibri</vt:lpstr>
      <vt:lpstr>Franklin Gothic Book</vt:lpstr>
      <vt:lpstr>Wingdings 2</vt:lpstr>
      <vt:lpstr>5_Equity</vt:lpstr>
      <vt:lpstr>Villanova</vt:lpstr>
      <vt:lpstr>Bootstrap Forest and Boosted Trees Using JMP Part 1</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 Classification and Regression Trees</dc:title>
  <dc:subject>Data Mining for Business Intelligence</dc:subject>
  <dc:creator>Shmueli &amp; Bruce</dc:creator>
  <cp:lastModifiedBy>Robert Nydick</cp:lastModifiedBy>
  <cp:revision>185</cp:revision>
  <cp:lastPrinted>2014-04-14T13:03:32Z</cp:lastPrinted>
  <dcterms:created xsi:type="dcterms:W3CDTF">2008-12-06T13:38:17Z</dcterms:created>
  <dcterms:modified xsi:type="dcterms:W3CDTF">2015-07-16T03:06:21Z</dcterms:modified>
</cp:coreProperties>
</file>